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66" r:id="rId4"/>
    <p:sldId id="261" r:id="rId5"/>
    <p:sldId id="262" r:id="rId6"/>
    <p:sldId id="267" r:id="rId7"/>
    <p:sldId id="263" r:id="rId8"/>
    <p:sldId id="264" r:id="rId9"/>
    <p:sldId id="268" r:id="rId10"/>
    <p:sldId id="269" r:id="rId11"/>
    <p:sldId id="259" r:id="rId12"/>
    <p:sldId id="265" r:id="rId13"/>
    <p:sldId id="258" r:id="rId14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8"/>
    <a:srgbClr val="0F2F3F"/>
    <a:srgbClr val="256482"/>
    <a:srgbClr val="BCE5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89862" autoAdjust="0"/>
  </p:normalViewPr>
  <p:slideViewPr>
    <p:cSldViewPr>
      <p:cViewPr varScale="1">
        <p:scale>
          <a:sx n="103" d="100"/>
          <a:sy n="103" d="100"/>
        </p:scale>
        <p:origin x="850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2765D-381F-46DE-A713-76F93DBAEEE9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5D086-7A92-427F-A89F-F861EF624D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1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各位評審好，我們是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Insight Eye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數據團隊，我們的產品發想主題是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海是會害怕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，我們之所以提出這個產品是因為注意到每年溺水案件頻傳，所以希望透過此產品提供民眾更即時、完整的水域相關資訊，期許能大幅降低溺水案件的發生。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5D086-7A92-427F-A89F-F861EF624D2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6518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接下來是我們的未來目標，短期為運用既有的資料，依據不同需求的民眾，以網站形式呈現氣象資料，並且主動推薦適合旅遊的日期或是地點，給予參考的建議。</a:t>
            </a: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一方面想要解決離島船班出現未預期停駛的問題，通常決定是否停駛船班是由船公司以及船長根據專業和經驗判斷，但海象千變萬化，用人為判斷容易產生很大的誤差，因此我們想透過機器學習方法結合政府預報資料，訓練出一個由氣象特徵就能判斷船班是否停駛的模型。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中長期我們以三大面向出發</a:t>
            </a: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第一面向：建立完善的推薦系統，使用海相關的育樂活動資料，推薦適合出遊的日期和地點，並結合電信信令資料，根據該地的遊客數量與氣象特徵，為使用者做推薦。</a:t>
            </a: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第二面向：與商家共同推廣海洋保護，我們為他們增加曝光度，商家則會發起海洋保育活動，期望提升民眾的海洋公民意識。</a:t>
            </a: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第三面向：未來可以與船公司及海巡署合作，與前者共同建立一個船班線上訂票系統及船班停駛判斷的模型，與後者建立遊客回報系統，藉此控管去海邊玩水的民眾。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5D086-7A92-427F-A89F-F861EF624D2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10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運用資料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5D086-7A92-427F-A89F-F861EF624D2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970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功能圖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5D086-7A92-427F-A89F-F861EF624D2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64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小海獅是海洋小學三年級的可愛小朋友，每年老師都會帶大家去戶外教學，今年也不例外。大家爭先恐後地舉手發言，有人想去遊樂園，有人想去動物園，就在大家討論激烈的時候，內向害羞的小海獅舉起手說：「不然我們去海邊淨灘好嗎</a:t>
            </a:r>
            <a:r>
              <a:rPr lang="en-US" altLang="zh-TW" dirty="0"/>
              <a:t>?</a:t>
            </a:r>
            <a:r>
              <a:rPr lang="zh-TW" altLang="en-US" dirty="0"/>
              <a:t>」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“蛤</a:t>
            </a:r>
            <a:r>
              <a:rPr lang="en-US" altLang="zh-TW" dirty="0"/>
              <a:t>~</a:t>
            </a:r>
            <a:r>
              <a:rPr lang="zh-TW" altLang="en-US" dirty="0"/>
              <a:t>夏天好熱ㄟ</a:t>
            </a:r>
            <a:r>
              <a:rPr lang="en-US" altLang="zh-TW" dirty="0"/>
              <a:t>&gt;&lt;”</a:t>
            </a:r>
            <a:r>
              <a:rPr lang="zh-TW" altLang="en-US" dirty="0"/>
              <a:t>、”要去哪個海邊清理那些垃圾”、”海邊會不會很危險啊</a:t>
            </a:r>
            <a:r>
              <a:rPr lang="en-US" altLang="zh-TW" dirty="0"/>
              <a:t>?”</a:t>
            </a:r>
            <a:r>
              <a:rPr lang="zh-TW" altLang="en-US" dirty="0"/>
              <a:t>同學們紛紛提出反對意見。小海獅接著說：「前幾天我看到新聞，海龜誤食塑膠吸管死翹翹，我覺得很難過。雖然夏天很熱，我們也不能清完所有垃圾；但如果能盡我們的力量，讓環境更美好，這樣戶外教學就更有意義了對吧？」小海獅的話獲得大家的認同，於是大家決定出發去淨灘活動。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阿</a:t>
            </a:r>
            <a:r>
              <a:rPr lang="en-US" altLang="zh-TW" dirty="0"/>
              <a:t>~~</a:t>
            </a:r>
            <a:r>
              <a:rPr lang="zh-TW" altLang="en-US" dirty="0"/>
              <a:t>可是</a:t>
            </a:r>
            <a:r>
              <a:rPr lang="en-US" altLang="zh-TW" dirty="0"/>
              <a:t>…</a:t>
            </a:r>
            <a:r>
              <a:rPr lang="zh-TW" altLang="en-US" dirty="0"/>
              <a:t>小海獅說：「去海邊的話要選一個天氣好的時候，但我們要怎麼知道天氣好不好呢</a:t>
            </a:r>
            <a:r>
              <a:rPr lang="en-US" altLang="zh-TW" dirty="0"/>
              <a:t>?</a:t>
            </a:r>
            <a:r>
              <a:rPr lang="zh-TW" altLang="en-US" dirty="0"/>
              <a:t>還有阿</a:t>
            </a:r>
            <a:r>
              <a:rPr lang="en-US" altLang="zh-TW" dirty="0"/>
              <a:t>~</a:t>
            </a:r>
            <a:r>
              <a:rPr lang="zh-TW" altLang="en-US" dirty="0"/>
              <a:t>既然要淨灘，要怎麼知道哪個海邊髒髒的需要我們</a:t>
            </a:r>
            <a:r>
              <a:rPr lang="en-US" altLang="zh-TW" dirty="0"/>
              <a:t>?</a:t>
            </a:r>
            <a:r>
              <a:rPr lang="zh-TW" altLang="en-US" dirty="0"/>
              <a:t>」正當大家感到苦惱的時候，海洋老師告訴大家：「只要加入</a:t>
            </a:r>
            <a:r>
              <a:rPr lang="en-US" altLang="zh-TW" dirty="0"/>
              <a:t>&lt;</a:t>
            </a:r>
            <a:r>
              <a:rPr lang="zh-TW" altLang="en-US" dirty="0"/>
              <a:t>海是會害怕</a:t>
            </a:r>
            <a:r>
              <a:rPr lang="en-US" altLang="zh-TW" dirty="0"/>
              <a:t>&gt;</a:t>
            </a:r>
            <a:r>
              <a:rPr lang="zh-TW" altLang="en-US" dirty="0"/>
              <a:t>的</a:t>
            </a:r>
            <a:r>
              <a:rPr lang="en-US" altLang="zh-TW" dirty="0"/>
              <a:t>Line</a:t>
            </a:r>
            <a:r>
              <a:rPr lang="zh-TW" altLang="en-US" dirty="0"/>
              <a:t>官方帳號，就可以解決大家的煩惱唷</a:t>
            </a:r>
            <a:r>
              <a:rPr lang="en-US" altLang="zh-TW" dirty="0"/>
              <a:t>!</a:t>
            </a:r>
            <a:r>
              <a:rPr lang="zh-TW" altLang="en-US" dirty="0"/>
              <a:t>那在出發之前，老師來幫大家上上課吧</a:t>
            </a:r>
            <a:r>
              <a:rPr lang="en-US" altLang="zh-TW" dirty="0"/>
              <a:t>!</a:t>
            </a:r>
            <a:r>
              <a:rPr lang="zh-TW" altLang="en-US" dirty="0"/>
              <a:t>」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5D086-7A92-427F-A89F-F861EF624D2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165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這是台灣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年的各場域溺水事故統計圖，從圖中可以看出去年在海邊或海上的溺水事件最為嚴重，比例高達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39.13%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！因此我們利用公開資料，整合「海是會害怕」這個資訊平台，讓民眾透過我們的平台來決定是否適合進行水上活動，用以降低在海上或海邊的事故發生率。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在炎熱夏天，民眾特別喜歡跑去戲水，但大多數民眾不會事先查詢當地海象氣候，所以常會遇到玩到一半時氣候突然改變，就像是這則新聞，因為天氣不穩海象不佳而造成悲劇的發生。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5D086-7A92-427F-A89F-F861EF624D2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108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因此對於這些喜愛水上活動的民眾，我們評估出他們的一些需求，第一個他們會想知道該水域地點當地的氣候、海象狀況，再來這些民眾也想避開危險水域，降低水上活動時的風險。</a:t>
            </a: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所以我們提供了主動推播功能，民眾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只要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設定常去的縣市區域，即可在每日固定時間獲得想要的資訊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，省去額外查詢的時間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再來是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氣象海象查詢功能，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可以讓民眾在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Bot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上選擇想要進行的水上活動類型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再選擇想要去的地點，即可以連結到網站查看天氣狀況，此外，也可以透過網頁直接一頁式篩選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還有我們提供水域地點地圖查看的功能，讓民眾可以透過地圖點擊迅速查看全台危險水域，避免前往不該前往的地方。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5D086-7A92-427F-A89F-F861EF624D2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575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針對注重水域安全的民眾：</a:t>
            </a: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他們希望能避開危險水域，進行安全的水域活動，當遇到緊急狀況時也能立即反應，了解如何防溺與救溺。</a:t>
            </a: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提供了水域地點查看功能，讓民眾可以看到各地的危險水域，避免前往這些地方。此外，也提供水域安全知識宣導，讓民眾學習正確的水域安全觀念。若真的發生意外時，可以運用學到的水域安全觀念自救，或者是透過查詢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AED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地點，快速找到最近的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AED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位置，即時救溺。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5D086-7A92-427F-A89F-F861EF624D2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052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接著看到這則案例是關於氣象及海象的變化造成船班停駛的狀況，讓原本已經訂好船票的旅客，卻因為當天海象不穩，導致原先安排好的行程被打亂了。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5D086-7A92-427F-A89F-F861EF624D2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108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因此針對想搭船出遊的民眾及常出海的漁民，我們認為他們想要提前得知海象狀況，以及航線附近的浪況，降低遇到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海象不穩定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的風險。</a:t>
            </a: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我們提供了水域地點查詢，讓民眾可以點擊地圖上的座標，即時得知該沿海的天氣狀況，以及提供氣象及海象查詢，讓民眾選擇出海的地點，協助他們決定適合搭船的日期。再來我們還會提供視覺化的航線浪況圖，展示台灣藍色公路主要航線未來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天的浪況，讓使用者一目瞭然。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5D086-7A92-427F-A89F-F861EF624D2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001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針對推廣海洋保育的民眾：</a:t>
            </a: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他們會希望透過持續舉辦海洋保育活動，例如淨灘、淨海，號召社會大眾參與，共同建立海洋保護意識，維護海洋的生態環境。</a:t>
            </a: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的氣象及海象查詢功能，提供事先查詢當日、未來三天及一週的海氣象狀況，協助推廣海洋保育者決定適合舉辦活動的日期。再來我們還提供了水質地圖查看的功能，找到水質超標嚴重的地區，前往該地進行淨灘活動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5D086-7A92-427F-A89F-F861EF624D2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557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這是我們與防溺總動員這個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的比較，我們都有提供氣象、海象及危險水域查詢功能，但是防溺總動員僅提供彰化地區的資訊，而我們的產品則是提供全台資訊，此外，我們也提供各地水質及合適水域的推薦功能。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5D086-7A92-427F-A89F-F861EF624D2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267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454-CDBE-492E-9D59-80496855DA31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E3F9-5D5E-44D0-8F3D-F4DE1E4C6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40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454-CDBE-492E-9D59-80496855DA31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E3F9-5D5E-44D0-8F3D-F4DE1E4C6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87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454-CDBE-492E-9D59-80496855DA31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E3F9-5D5E-44D0-8F3D-F4DE1E4C6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72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454-CDBE-492E-9D59-80496855DA31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E3F9-5D5E-44D0-8F3D-F4DE1E4C6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969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454-CDBE-492E-9D59-80496855DA31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E3F9-5D5E-44D0-8F3D-F4DE1E4C6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713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454-CDBE-492E-9D59-80496855DA31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E3F9-5D5E-44D0-8F3D-F4DE1E4C6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93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454-CDBE-492E-9D59-80496855DA31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E3F9-5D5E-44D0-8F3D-F4DE1E4C6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697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454-CDBE-492E-9D59-80496855DA31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E3F9-5D5E-44D0-8F3D-F4DE1E4C6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934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454-CDBE-492E-9D59-80496855DA31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E3F9-5D5E-44D0-8F3D-F4DE1E4C6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799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454-CDBE-492E-9D59-80496855DA31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E3F9-5D5E-44D0-8F3D-F4DE1E4C6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55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454-CDBE-492E-9D59-80496855DA31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E3F9-5D5E-44D0-8F3D-F4DE1E4C6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984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39454-CDBE-492E-9D59-80496855DA31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BE3F9-5D5E-44D0-8F3D-F4DE1E4C6D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837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9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11.jpe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8885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224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17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51999" cy="51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B82A9FE-665E-C8A1-798C-CA1944BB2657}"/>
              </a:ext>
            </a:extLst>
          </p:cNvPr>
          <p:cNvSpPr/>
          <p:nvPr/>
        </p:nvSpPr>
        <p:spPr>
          <a:xfrm>
            <a:off x="3059832" y="0"/>
            <a:ext cx="6084168" cy="5143500"/>
          </a:xfrm>
          <a:prstGeom prst="rect">
            <a:avLst/>
          </a:prstGeom>
          <a:solidFill>
            <a:srgbClr val="FB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494294C-7862-95E3-0156-966B4618B915}"/>
              </a:ext>
            </a:extLst>
          </p:cNvPr>
          <p:cNvSpPr txBox="1"/>
          <p:nvPr/>
        </p:nvSpPr>
        <p:spPr>
          <a:xfrm>
            <a:off x="3205860" y="123478"/>
            <a:ext cx="1396536" cy="759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rgbClr val="256482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海洋保育署</a:t>
            </a:r>
            <a:endParaRPr kumimoji="1" lang="en-US" altLang="zh-TW" b="1" dirty="0">
              <a:solidFill>
                <a:srgbClr val="256482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200" b="1" dirty="0">
                <a:solidFill>
                  <a:srgbClr val="0F2F3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水質監測資料</a:t>
            </a:r>
            <a:endParaRPr kumimoji="1" lang="en-US" altLang="zh-TW" sz="1200" b="1" dirty="0">
              <a:solidFill>
                <a:srgbClr val="0F2F3F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2DB1D7-A02C-7107-1C08-A0C9420235BB}"/>
              </a:ext>
            </a:extLst>
          </p:cNvPr>
          <p:cNvSpPr txBox="1"/>
          <p:nvPr/>
        </p:nvSpPr>
        <p:spPr>
          <a:xfrm>
            <a:off x="3203848" y="994486"/>
            <a:ext cx="2270173" cy="159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rgbClr val="256482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氣象資料開放平台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200" b="1" dirty="0">
                <a:solidFill>
                  <a:srgbClr val="0F2F3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自動氣象站</a:t>
            </a:r>
            <a:r>
              <a:rPr kumimoji="1" lang="en-US" altLang="zh-TW" sz="1200" b="1" dirty="0">
                <a:solidFill>
                  <a:srgbClr val="0F2F3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-</a:t>
            </a:r>
            <a:r>
              <a:rPr kumimoji="1" lang="zh-TW" altLang="en-US" sz="1200" b="1" dirty="0">
                <a:solidFill>
                  <a:srgbClr val="0F2F3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氣象觀測資料</a:t>
            </a:r>
            <a:endParaRPr kumimoji="1" lang="en-US" altLang="zh-TW" sz="1200" b="1" dirty="0">
              <a:solidFill>
                <a:srgbClr val="0F2F3F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200" b="1" dirty="0">
                <a:solidFill>
                  <a:srgbClr val="0F2F3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海面天氣預報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200" b="1" dirty="0">
                <a:solidFill>
                  <a:srgbClr val="0F2F3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育樂天氣預報資料 </a:t>
            </a:r>
            <a:endParaRPr kumimoji="1" lang="en-US" altLang="zh-TW" sz="1200" b="1" dirty="0">
              <a:solidFill>
                <a:srgbClr val="0F2F3F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200" b="1" dirty="0">
                <a:solidFill>
                  <a:srgbClr val="0F2F3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藍色公路海況預報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78A8A96-867E-7334-8B6A-2C162D071A92}"/>
              </a:ext>
            </a:extLst>
          </p:cNvPr>
          <p:cNvSpPr txBox="1"/>
          <p:nvPr/>
        </p:nvSpPr>
        <p:spPr>
          <a:xfrm>
            <a:off x="3203848" y="2696490"/>
            <a:ext cx="1633781" cy="1036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rgbClr val="256482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政府開放資料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200" b="1" dirty="0">
                <a:solidFill>
                  <a:srgbClr val="0F2F3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各縣市危險水域</a:t>
            </a:r>
            <a:endParaRPr kumimoji="1" lang="en-US" altLang="zh-TW" sz="1200" b="1" dirty="0">
              <a:solidFill>
                <a:srgbClr val="0F2F3F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200" b="1" dirty="0">
                <a:solidFill>
                  <a:srgbClr val="0F2F3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港口地點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67977E-1CE9-EC5B-F804-590A086529C3}"/>
              </a:ext>
            </a:extLst>
          </p:cNvPr>
          <p:cNvSpPr txBox="1"/>
          <p:nvPr/>
        </p:nvSpPr>
        <p:spPr>
          <a:xfrm>
            <a:off x="3203848" y="3844497"/>
            <a:ext cx="3044423" cy="1036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rgbClr val="256482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其他開放資料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200" b="1" dirty="0">
                <a:solidFill>
                  <a:srgbClr val="0F2F3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日出日沒、月出月時 刻表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solidFill>
                  <a:srgbClr val="0F2F3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109 </a:t>
            </a:r>
            <a:r>
              <a:rPr kumimoji="1" lang="zh-TW" altLang="en-US" sz="1200" b="1" dirty="0">
                <a:solidFill>
                  <a:srgbClr val="0F2F3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年行政區電信信 令人口統計資料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053E6B-33F8-60FF-E65A-3EDC872BD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897" y="1625157"/>
            <a:ext cx="3164400" cy="2142665"/>
          </a:xfrm>
          <a:prstGeom prst="rect">
            <a:avLst/>
          </a:prstGeom>
          <a:effectLst>
            <a:outerShdw blurRad="13554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0935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4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0" y="699542"/>
            <a:ext cx="3022755" cy="172093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65" y="3120085"/>
            <a:ext cx="2795790" cy="136815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401" y="2907160"/>
            <a:ext cx="3063959" cy="1519457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020" y="536339"/>
            <a:ext cx="3283341" cy="178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677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51998" cy="51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195736" y="45303"/>
            <a:ext cx="712879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https://tw.news.yahoo.com/%E5%AE%9C%E8%98%AD%E9%A0%AD%E5%9F%8E%E6%BA%BA%E6%B0%B4-2%E4%BA%BA%E9%81%AD%E5%A4%A7%E6%B5%AA%E6%89%93%E8%90%BD1%E5%91%BD%E5%8D%B1-115700518.html</a:t>
            </a:r>
          </a:p>
          <a:p>
            <a:br>
              <a:rPr lang="en-US" altLang="zh-TW" sz="1600" dirty="0"/>
            </a:br>
            <a:endParaRPr lang="zh-TW" altLang="en-US" sz="1600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9" t="10783" r="39095" b="81986"/>
          <a:stretch/>
        </p:blipFill>
        <p:spPr bwMode="auto">
          <a:xfrm>
            <a:off x="7020731" y="535117"/>
            <a:ext cx="2123269" cy="4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C11DECE-D802-54D2-03A1-D0849FF3E152}"/>
              </a:ext>
            </a:extLst>
          </p:cNvPr>
          <p:cNvSpPr/>
          <p:nvPr/>
        </p:nvSpPr>
        <p:spPr>
          <a:xfrm>
            <a:off x="5940152" y="4948014"/>
            <a:ext cx="1508400" cy="180000"/>
          </a:xfrm>
          <a:prstGeom prst="rect">
            <a:avLst/>
          </a:prstGeom>
          <a:solidFill>
            <a:srgbClr val="BC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8E96237-A0A3-A0B8-50BB-99289EEC607D}"/>
              </a:ext>
            </a:extLst>
          </p:cNvPr>
          <p:cNvSpPr/>
          <p:nvPr/>
        </p:nvSpPr>
        <p:spPr>
          <a:xfrm>
            <a:off x="5436096" y="2643758"/>
            <a:ext cx="93610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0"/>
          <a:stretch/>
        </p:blipFill>
        <p:spPr bwMode="auto">
          <a:xfrm>
            <a:off x="1695448" y="500186"/>
            <a:ext cx="6004213" cy="44822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217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 descr="https://lh5.googleusercontent.com/S8lsRmVOlZ7LXYS3JiTlSP7XH7eJ07N9otzb0imFMp0NU1PqW2V3FxTKmxqxC-cGiVH8xyBolCfLwa3U443QM_nHuxl1kydCABruCf7VG2eEZldGyYTxMAloobAqPWxP3mhY1UjGEpUS6EAziszUU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909" y="-1"/>
            <a:ext cx="3483217" cy="513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088623" y="3435846"/>
            <a:ext cx="223224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8" name="Picture 10" descr="https://lh6.googleusercontent.com/_Amwj0NgzBkeyg6AcTqBve2HZDaGEuq4rs7I-T6DSXO4l1XR8VvN4yDon5yijbdjeweSCN8-zD7jyxsBazlgUkcX2eVNIE1nbLMV3q905unT9jXMGfwqAd-DSru0S7jp5x-FdYcfNslxY78TXvpMh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5" b="13498"/>
          <a:stretch/>
        </p:blipFill>
        <p:spPr bwMode="auto">
          <a:xfrm>
            <a:off x="5842162" y="-1"/>
            <a:ext cx="3301838" cy="515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t="1" r="-3169" b="160"/>
          <a:stretch/>
        </p:blipFill>
        <p:spPr>
          <a:xfrm>
            <a:off x="6804248" y="0"/>
            <a:ext cx="2460910" cy="515441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490" y="-1"/>
            <a:ext cx="2067915" cy="35281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489" y="3536896"/>
            <a:ext cx="2067915" cy="16132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95" y="-1"/>
            <a:ext cx="2729922" cy="5143501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5997449" y="-1"/>
            <a:ext cx="3164678" cy="5154415"/>
            <a:chOff x="6780638" y="1275606"/>
            <a:chExt cx="2381488" cy="387880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8"/>
            <a:stretch/>
          </p:blipFill>
          <p:spPr>
            <a:xfrm>
              <a:off x="6780638" y="1275606"/>
              <a:ext cx="2381488" cy="3878808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7092279" y="3372222"/>
              <a:ext cx="811856" cy="2052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807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https://lh5.googleusercontent.com/S8lsRmVOlZ7LXYS3JiTlSP7XH7eJ07N9otzb0imFMp0NU1PqW2V3FxTKmxqxC-cGiVH8xyBolCfLwa3U443QM_nHuxl1kydCABruCf7VG2eEZldGyYTxMAloobAqPWxP3mhY1UjGEpUS6EAziszUU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96" y="-15675"/>
            <a:ext cx="3483217" cy="513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95536" y="3435846"/>
            <a:ext cx="223224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Picture 10" descr="https://lh6.googleusercontent.com/_Amwj0NgzBkeyg6AcTqBve2HZDaGEuq4rs7I-T6DSXO4l1XR8VvN4yDon5yijbdjeweSCN8-zD7jyxsBazlgUkcX2eVNIE1nbLMV3q905unT9jXMGfwqAd-DSru0S7jp5x-FdYcfNslxY78TXvpMh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5" b="13498"/>
          <a:stretch/>
        </p:blipFill>
        <p:spPr bwMode="auto">
          <a:xfrm>
            <a:off x="-24196" y="-10915"/>
            <a:ext cx="3301838" cy="515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lh5.googleusercontent.com/S8lsRmVOlZ7LXYS3JiTlSP7XH7eJ07N9otzb0imFMp0NU1PqW2V3FxTKmxqxC-cGiVH8xyBolCfLwa3U443QM_nHuxl1kydCABruCf7VG2eEZldGyYTxMAloobAqPWxP3mhY1UjGEpUS6EAziszUU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97" y="-15675"/>
            <a:ext cx="3483217" cy="515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95536" y="4170492"/>
            <a:ext cx="223224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0" y="-1"/>
            <a:ext cx="3507414" cy="5154606"/>
            <a:chOff x="-24197" y="-1"/>
            <a:chExt cx="3483217" cy="5192471"/>
          </a:xfrm>
        </p:grpSpPr>
        <p:grpSp>
          <p:nvGrpSpPr>
            <p:cNvPr id="9" name="群組 8"/>
            <p:cNvGrpSpPr/>
            <p:nvPr/>
          </p:nvGrpSpPr>
          <p:grpSpPr>
            <a:xfrm>
              <a:off x="-24197" y="-1"/>
              <a:ext cx="3483217" cy="5192471"/>
              <a:chOff x="-24197" y="-1"/>
              <a:chExt cx="3483217" cy="5192471"/>
            </a:xfrm>
          </p:grpSpPr>
          <p:pic>
            <p:nvPicPr>
              <p:cNvPr id="3078" name="Picture 6" descr="https://lh4.googleusercontent.com/1k2vqKCs3m02LbXLRMzgPp7reE6mcqRaeHAC5k_Ne0UVGsShSpE85H3jsBPZJf9HNcWKzu0KAFyv6dyYF5_PIOVe4gcLQHO_BUMjbwLUKCn_ntvcTT5THl2x7J2CiazwdNuQ6Rkrye1Jkjt-Z9HdP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168" b="13347"/>
              <a:stretch/>
            </p:blipFill>
            <p:spPr bwMode="auto">
              <a:xfrm>
                <a:off x="-24197" y="-1"/>
                <a:ext cx="3483217" cy="51924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https://lh5.googleusercontent.com/B1zFAGk6DhJdMupHJs_YWXvCUg6NZA4w1KbG8filzzLxqBh2xZ0dpJNZGtv_WoS2t9JgdFU8PXs0r1u3tl8EZojkV-sGy0Jz07yiNH5z6PN9tEFppsZ90nQJxXMuDnwEEal8l5Q-HZjNw-hwBMh4ZA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96"/>
              <a:stretch/>
            </p:blipFill>
            <p:spPr bwMode="auto">
              <a:xfrm>
                <a:off x="323528" y="379388"/>
                <a:ext cx="2064072" cy="25357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橢圓 12"/>
            <p:cNvSpPr/>
            <p:nvPr/>
          </p:nvSpPr>
          <p:spPr>
            <a:xfrm>
              <a:off x="2228596" y="4069456"/>
              <a:ext cx="1191276" cy="108011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420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0"/>
            <a:ext cx="9144000" cy="5143501"/>
            <a:chOff x="0" y="0"/>
            <a:chExt cx="9144000" cy="514350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3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91" t="97037" r="36243"/>
            <a:stretch/>
          </p:blipFill>
          <p:spPr bwMode="auto">
            <a:xfrm>
              <a:off x="5004048" y="4928461"/>
              <a:ext cx="2557220" cy="196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矩形 4"/>
          <p:cNvSpPr/>
          <p:nvPr/>
        </p:nvSpPr>
        <p:spPr>
          <a:xfrm>
            <a:off x="2195736" y="173479"/>
            <a:ext cx="4086922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https://udn.com/news/story/7266/6209035l</a:t>
            </a:r>
          </a:p>
          <a:p>
            <a:br>
              <a:rPr lang="en-US" altLang="zh-TW" sz="1600" dirty="0"/>
            </a:br>
            <a:endParaRPr lang="zh-TW" altLang="en-US" sz="1600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9" t="10783" r="39095" b="81986"/>
          <a:stretch/>
        </p:blipFill>
        <p:spPr bwMode="auto">
          <a:xfrm>
            <a:off x="7020731" y="535117"/>
            <a:ext cx="2123269" cy="40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986" y="402957"/>
            <a:ext cx="6034123" cy="47405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1" t="97037" r="36243"/>
          <a:stretch/>
        </p:blipFill>
        <p:spPr bwMode="auto">
          <a:xfrm>
            <a:off x="5156448" y="5080861"/>
            <a:ext cx="2557220" cy="6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356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915"/>
            <a:ext cx="9163404" cy="515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https://lh5.googleusercontent.com/S8lsRmVOlZ7LXYS3JiTlSP7XH7eJ07N9otzb0imFMp0NU1PqW2V3FxTKmxqxC-cGiVH8xyBolCfLwa3U443QM_nHuxl1kydCABruCf7VG2eEZldGyYTxMAloobAqPWxP3mhY1UjGEpUS6EAziszUU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977" y="-10915"/>
            <a:ext cx="2153393" cy="321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436096" y="2157845"/>
            <a:ext cx="1394427" cy="269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10" descr="https://lh6.googleusercontent.com/_Amwj0NgzBkeyg6AcTqBve2HZDaGEuq4rs7I-T6DSXO4l1XR8VvN4yDon5yijbdjeweSCN8-zD7jyxsBazlgUkcX2eVNIE1nbLMV3q905unT9jXMGfwqAd-DSru0S7jp5x-FdYcfNslxY78TXvpMh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5" b="13498"/>
          <a:stretch/>
        </p:blipFill>
        <p:spPr bwMode="auto">
          <a:xfrm>
            <a:off x="7081432" y="1779662"/>
            <a:ext cx="2062568" cy="321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3.googleusercontent.com/wfjg75CPqMY77QyrFiDAFqdMvLzspiPW5s9xUwaN8du5YRjxNnjcNS6mnwpl3s61HZRHL7u87AYhENGzRBSm7Ya35JNI96VXSrma1SiQAd3VF9rWLSGVZGk89CXQ7EqjxfiRF15OhU7lwJx3zn2j9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605" y="1357998"/>
            <a:ext cx="3838898" cy="241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2" t="-984" r="946"/>
          <a:stretch/>
        </p:blipFill>
        <p:spPr>
          <a:xfrm>
            <a:off x="6757277" y="-92547"/>
            <a:ext cx="2439226" cy="530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5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68585" cy="515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https://lh5.googleusercontent.com/S8lsRmVOlZ7LXYS3JiTlSP7XH7eJ07N9otzb0imFMp0NU1PqW2V3FxTKmxqxC-cGiVH8xyBolCfLwa3U443QM_nHuxl1kydCABruCf7VG2eEZldGyYTxMAloobAqPWxP3mhY1UjGEpUS6EAziszUU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283" y="-10915"/>
            <a:ext cx="3531611" cy="516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6070584" y="3867894"/>
            <a:ext cx="223224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6" name="Picture 6" descr="https://lh5.googleusercontent.com/4-CsLos_Io54HwPlku8RsLsHVoZY5eRcq61nNuPjlwDpDEYocXxEUBFLHG8QUGHoV8vuESfZ004RQXeuulyDyGOSjhYGu1gHhqVbr2pLmxgISE3dEvJPth1U-98zH6T8vVgUbZAMdj4z0rQEuHlfc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9" b="13747"/>
          <a:stretch/>
        </p:blipFill>
        <p:spPr bwMode="auto">
          <a:xfrm>
            <a:off x="5820722" y="-10915"/>
            <a:ext cx="3347864" cy="516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49" y="-10915"/>
            <a:ext cx="2743054" cy="516824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6004157" y="-10932"/>
            <a:ext cx="3192346" cy="5168261"/>
            <a:chOff x="5976240" y="-10932"/>
            <a:chExt cx="3192346" cy="516826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00"/>
            <a:stretch/>
          </p:blipFill>
          <p:spPr>
            <a:xfrm>
              <a:off x="5976240" y="-10932"/>
              <a:ext cx="3192346" cy="5168261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6419879" y="2787774"/>
              <a:ext cx="1065801" cy="2653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2" t="-984" r="946"/>
          <a:stretch/>
        </p:blipFill>
        <p:spPr>
          <a:xfrm>
            <a:off x="6757277" y="-92547"/>
            <a:ext cx="2439226" cy="530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0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8" t="1866" b="-1"/>
          <a:stretch/>
        </p:blipFill>
        <p:spPr>
          <a:xfrm>
            <a:off x="1259632" y="-29675"/>
            <a:ext cx="3456385" cy="5173175"/>
          </a:xfrm>
          <a:prstGeom prst="rect">
            <a:avLst/>
          </a:prstGeom>
        </p:spPr>
      </p:pic>
      <p:pic>
        <p:nvPicPr>
          <p:cNvPr id="1026" name="Picture 2" descr="https://lh5.googleusercontent.com/vW6Af2acQyfSBdwX2ArWGzecFuspuknEM9uVkf_zfVyZWiDTTiU86kFJ_EAtMrLJ1yAE9rQufGBqMs8QAZ4ipBbOQJXomc9jtT4ZiFZkNbzWYdH6Y0PqY_2tg-Hag--Q1ucfdIuJMyqYUeEEERGzC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8" b="13867"/>
          <a:stretch/>
        </p:blipFill>
        <p:spPr bwMode="auto">
          <a:xfrm>
            <a:off x="4716016" y="-15806"/>
            <a:ext cx="3280435" cy="515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4734371" y="-15806"/>
            <a:ext cx="0" cy="51593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23528" y="1642049"/>
            <a:ext cx="7920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防溺總動員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172400" y="1635646"/>
            <a:ext cx="7920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海是會害怕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80" y="-29676"/>
            <a:ext cx="2392270" cy="51731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290" y="-29676"/>
            <a:ext cx="2392270" cy="5173176"/>
          </a:xfrm>
          <a:prstGeom prst="rect">
            <a:avLst/>
          </a:prstGeom>
        </p:spPr>
      </p:pic>
      <p:pic>
        <p:nvPicPr>
          <p:cNvPr id="1029" name="Picture 5" descr="https://lh4.googleusercontent.com/47dhOMEioMa3zHge7xAIGEuu_XMI_-OOJ9kx-0eVRWI4AUHy1PmFk-dw-sDTAnsoURGjAQnk5BaEtzST8FsrgRuUROf0Zkm8VXPYevtfLOktGE_lVFxy1u6n1RTiFPZgZOYoit5Ol_tGu0zt-kNfYw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0" b="14061"/>
          <a:stretch/>
        </p:blipFill>
        <p:spPr bwMode="auto">
          <a:xfrm>
            <a:off x="-9817" y="-29676"/>
            <a:ext cx="3305525" cy="517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01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1512</Words>
  <Application>Microsoft Office PowerPoint</Application>
  <PresentationFormat>如螢幕大小 (16:9)</PresentationFormat>
  <Paragraphs>63</Paragraphs>
  <Slides>13</Slides>
  <Notes>12</Notes>
  <HiddenSlides>5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Lantinghei SC Demibold</vt:lpstr>
      <vt:lpstr>微軟正黑體</vt:lpstr>
      <vt:lpstr>新細明體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陳仲仲</cp:lastModifiedBy>
  <cp:revision>39</cp:revision>
  <dcterms:created xsi:type="dcterms:W3CDTF">2022-05-17T15:33:42Z</dcterms:created>
  <dcterms:modified xsi:type="dcterms:W3CDTF">2022-06-05T16:27:08Z</dcterms:modified>
</cp:coreProperties>
</file>